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9"/>
  </p:notesMasterIdLst>
  <p:sldIdLst>
    <p:sldId id="256" r:id="rId2"/>
    <p:sldId id="279" r:id="rId3"/>
    <p:sldId id="282" r:id="rId4"/>
    <p:sldId id="280" r:id="rId5"/>
    <p:sldId id="281" r:id="rId6"/>
    <p:sldId id="274" r:id="rId7"/>
    <p:sldId id="283" r:id="rId8"/>
  </p:sldIdLst>
  <p:sldSz cx="9144000" cy="6858000" type="screen4x3"/>
  <p:notesSz cx="7077075" cy="9369425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32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32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32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32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Arial" charset="0"/>
      <a:defRPr sz="32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FFFF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3300"/>
    <a:srgbClr val="FFFF66"/>
    <a:srgbClr val="996633"/>
    <a:srgbClr val="00FFF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85" d="100"/>
          <a:sy n="85" d="100"/>
        </p:scale>
        <p:origin x="155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05" y="0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3263"/>
            <a:ext cx="4683125" cy="3513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450477"/>
            <a:ext cx="5661660" cy="421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9328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705" y="8899328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3C14652A-1EB6-4703-817A-41B76B44EB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55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AE384-3591-4D81-94E8-BD52F989AE1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0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0AC39-17AF-41A1-BECF-94738559145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41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F900A-2A66-4F7B-ACDD-834B12142A6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4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8DE37-B140-45F3-A8CF-52B7CB0E56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A89B1-CAD0-45C8-8984-FE94F3F6EA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22F5A-265A-4EBE-A3BA-A2CC7EDB97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98C7F-8F73-4F82-812F-F14B7B57C2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5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47CBB-20BE-4FCE-8607-7D809A7F0A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E3812-2E52-49C8-8CDD-58638C05508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71563FE5-3DF1-4B70-A3D0-16CD5484B2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6AB35-2827-4F92-A693-BE7F3349E1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CF579-54E7-427C-A807-449D61B650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674D3-1B05-46C2-8D20-3116AD8281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381BF-B649-4E4D-8716-1C6ED11A11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6D4D01-A792-47B2-9F81-8F02EA9217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3DEBD-EEEE-46E0-922B-6C36AC7E60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0D57435-D2EB-4C19-ACDE-BC52DB5579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2286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0000"/>
                </a:solidFill>
              </a:rPr>
              <a:t>Mrs. Driver</a:t>
            </a:r>
            <a:br>
              <a:rPr lang="en-US" sz="4800" b="1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7th</a:t>
            </a:r>
            <a:r>
              <a:rPr lang="en-US" sz="4800" b="1" dirty="0">
                <a:solidFill>
                  <a:srgbClr val="FF0000"/>
                </a:solidFill>
              </a:rPr>
              <a:t> Grade </a:t>
            </a:r>
            <a:br>
              <a:rPr lang="en-US" sz="4800" b="1" dirty="0">
                <a:solidFill>
                  <a:srgbClr val="FF0000"/>
                </a:solidFill>
              </a:rPr>
            </a:br>
            <a:r>
              <a:rPr lang="en-US" sz="4800" b="1" dirty="0">
                <a:solidFill>
                  <a:srgbClr val="FF0000"/>
                </a:solidFill>
              </a:rPr>
              <a:t>Civics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819400"/>
            <a:ext cx="6400800" cy="25908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defRPr/>
            </a:pPr>
            <a:r>
              <a:rPr lang="en-US" dirty="0"/>
              <a:t>Graduate of UWF</a:t>
            </a:r>
            <a:br>
              <a:rPr lang="en-US" dirty="0"/>
            </a:br>
            <a:r>
              <a:rPr lang="en-US" dirty="0"/>
              <a:t>Bachelor’s Degree in History Education</a:t>
            </a:r>
            <a:br>
              <a:rPr lang="en-US" dirty="0"/>
            </a:br>
            <a:r>
              <a:rPr lang="en-US" dirty="0"/>
              <a:t>27 years teaching experience</a:t>
            </a:r>
            <a:br>
              <a:rPr lang="en-US" dirty="0"/>
            </a:br>
            <a:r>
              <a:rPr lang="en-US" dirty="0"/>
              <a:t>I am certified to teach social studies 6-12.</a:t>
            </a:r>
          </a:p>
          <a:p>
            <a:pPr marL="609600" indent="-609600" eaLnBrk="1" hangingPunct="1">
              <a:defRPr/>
            </a:pP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799" y="4876800"/>
            <a:ext cx="1914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90950" y="5100387"/>
            <a:ext cx="1914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4790574"/>
            <a:ext cx="1914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EOC EXAM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Test Date- May 1, 2020</a:t>
            </a:r>
          </a:p>
          <a:p>
            <a:r>
              <a:rPr lang="en-US" sz="3600" dirty="0">
                <a:solidFill>
                  <a:srgbClr val="FFFF00"/>
                </a:solidFill>
              </a:rPr>
              <a:t>Counts 30% of final grade</a:t>
            </a:r>
          </a:p>
          <a:p>
            <a:r>
              <a:rPr lang="en-US" sz="3600" dirty="0">
                <a:solidFill>
                  <a:srgbClr val="FFFF00"/>
                </a:solidFill>
              </a:rPr>
              <a:t>Grade calculation formula-</a:t>
            </a:r>
          </a:p>
          <a:p>
            <a:r>
              <a:rPr lang="en-US" sz="3200" dirty="0">
                <a:solidFill>
                  <a:srgbClr val="FFFF00"/>
                </a:solidFill>
              </a:rPr>
              <a:t>Quarter 1 &amp; Quarter 2 Average = 35%</a:t>
            </a:r>
          </a:p>
          <a:p>
            <a:r>
              <a:rPr lang="en-US" sz="3200" dirty="0">
                <a:solidFill>
                  <a:srgbClr val="FFFF00"/>
                </a:solidFill>
              </a:rPr>
              <a:t>Quarter 3 &amp; Quarter 4 Average = 35%</a:t>
            </a:r>
          </a:p>
          <a:p>
            <a:r>
              <a:rPr lang="en-US" sz="3200" dirty="0">
                <a:solidFill>
                  <a:srgbClr val="FFFF00"/>
                </a:solidFill>
              </a:rPr>
              <a:t>EOC Exam = 30% </a:t>
            </a:r>
          </a:p>
        </p:txBody>
      </p:sp>
      <p:sp>
        <p:nvSpPr>
          <p:cNvPr id="130051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0" y="1600200"/>
            <a:ext cx="4194175" cy="44989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n-US" sz="2800" dirty="0"/>
          </a:p>
          <a:p>
            <a:pPr eaLnBrk="1" hangingPunct="1">
              <a:buFont typeface="Arial" charset="0"/>
              <a:buNone/>
              <a:defRPr/>
            </a:pPr>
            <a:endParaRPr lang="en-US" sz="2800" dirty="0">
              <a:solidFill>
                <a:srgbClr val="CCFF66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SMS 2018-19 </a:t>
            </a:r>
            <a:r>
              <a:rPr lang="en-US" dirty="0">
                <a:solidFill>
                  <a:srgbClr val="C00000"/>
                </a:solidFill>
              </a:rPr>
              <a:t>EOC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33" y="1219200"/>
            <a:ext cx="8229600" cy="5562600"/>
          </a:xfrm>
        </p:spPr>
        <p:txBody>
          <a:bodyPr/>
          <a:lstStyle/>
          <a:p>
            <a:pPr algn="ctr"/>
            <a:endParaRPr lang="en-US" dirty="0"/>
          </a:p>
          <a:p>
            <a:r>
              <a:rPr lang="en-US" sz="2000" b="1" u="sng" dirty="0">
                <a:solidFill>
                  <a:srgbClr val="FFFF00"/>
                </a:solidFill>
              </a:rPr>
              <a:t>Statewide</a:t>
            </a:r>
          </a:p>
          <a:p>
            <a:r>
              <a:rPr lang="en-US" sz="1800" dirty="0">
                <a:solidFill>
                  <a:srgbClr val="FFFF00"/>
                </a:solidFill>
              </a:rPr>
              <a:t>71% of students proficient on test (level 3 or higher)</a:t>
            </a:r>
          </a:p>
          <a:p>
            <a:r>
              <a:rPr lang="en-US" sz="1800" dirty="0">
                <a:solidFill>
                  <a:srgbClr val="FFFF00"/>
                </a:solidFill>
              </a:rPr>
              <a:t>25% of students level 5 (highest level)</a:t>
            </a:r>
          </a:p>
          <a:p>
            <a:endParaRPr lang="en-US" sz="1800" dirty="0">
              <a:solidFill>
                <a:srgbClr val="FFFF00"/>
              </a:solidFill>
            </a:endParaRPr>
          </a:p>
          <a:p>
            <a:r>
              <a:rPr lang="en-US" sz="1800" b="1" u="sng" dirty="0">
                <a:solidFill>
                  <a:srgbClr val="FFFF00"/>
                </a:solidFill>
              </a:rPr>
              <a:t>District</a:t>
            </a:r>
          </a:p>
          <a:p>
            <a:r>
              <a:rPr lang="en-US" sz="1800" dirty="0">
                <a:solidFill>
                  <a:srgbClr val="FFFF00"/>
                </a:solidFill>
              </a:rPr>
              <a:t>75% of students proficient on test (level 3 or higher)</a:t>
            </a:r>
          </a:p>
          <a:p>
            <a:r>
              <a:rPr lang="en-US" sz="1800" dirty="0">
                <a:solidFill>
                  <a:srgbClr val="FFFF00"/>
                </a:solidFill>
              </a:rPr>
              <a:t>25% of students level 5</a:t>
            </a:r>
          </a:p>
          <a:p>
            <a:endParaRPr lang="en-US" sz="1800" dirty="0">
              <a:solidFill>
                <a:srgbClr val="FFFF00"/>
              </a:solidFill>
            </a:endParaRPr>
          </a:p>
          <a:p>
            <a:r>
              <a:rPr lang="en-US" sz="1800" u="sng" dirty="0">
                <a:solidFill>
                  <a:srgbClr val="FFFF00"/>
                </a:solidFill>
              </a:rPr>
              <a:t>Driver</a:t>
            </a:r>
          </a:p>
          <a:p>
            <a:r>
              <a:rPr lang="en-US" sz="1800" dirty="0">
                <a:solidFill>
                  <a:srgbClr val="FFFF00"/>
                </a:solidFill>
              </a:rPr>
              <a:t>91% of students proficient on test (level 3 or higher)</a:t>
            </a:r>
          </a:p>
          <a:p>
            <a:r>
              <a:rPr lang="en-US" sz="1800" dirty="0">
                <a:solidFill>
                  <a:srgbClr val="FFFF00"/>
                </a:solidFill>
              </a:rPr>
              <a:t>37% of students level 5 (highest level) </a:t>
            </a:r>
          </a:p>
          <a:p>
            <a:endParaRPr lang="en-US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276842169"/>
              </p:ext>
            </p:extLst>
          </p:nvPr>
        </p:nvGraphicFramePr>
        <p:xfrm>
          <a:off x="304800" y="457199"/>
          <a:ext cx="8537576" cy="5847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1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5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Sample Civics EOC Question</a:t>
                      </a:r>
                    </a:p>
                  </a:txBody>
                  <a:tcPr marL="47303" marR="4730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544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What impact has the Mayflower Compact had on modern understanding of the purpose of government in the United States?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2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government should protect the property of influential citizens.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7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government should provide equal protection under the law.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7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government should advance the goals of the elite.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7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</a:t>
                      </a:r>
                      <a:endParaRPr lang="en-US" sz="1600" b="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government should establish religious unity.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829800" y="3886200"/>
            <a:ext cx="45719" cy="21732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0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00399" y="868682"/>
            <a:ext cx="76201" cy="121918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99873124"/>
              </p:ext>
            </p:extLst>
          </p:nvPr>
        </p:nvGraphicFramePr>
        <p:xfrm>
          <a:off x="533400" y="457200"/>
          <a:ext cx="8308974" cy="5867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3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2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546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</a:rPr>
                        <a:t>Sample Civics EOC Question</a:t>
                      </a:r>
                    </a:p>
                  </a:txBody>
                  <a:tcPr marL="47303" marR="4730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8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87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80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739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What basic political principle of democratic government do the Magna Carta and the English Bill of Rights establish?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voting rights for citizens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8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equality of all citizens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8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limited government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8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freedom of religion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47303" marR="4730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677400" y="3962400"/>
            <a:ext cx="45719" cy="21732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98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rgbClr val="FFFF66"/>
                </a:solidFill>
              </a:rPr>
              <a:t>1</a:t>
            </a:r>
            <a:r>
              <a:rPr lang="en-US" sz="2400" baseline="30000" dirty="0">
                <a:solidFill>
                  <a:srgbClr val="FFFF66"/>
                </a:solidFill>
              </a:rPr>
              <a:t>st</a:t>
            </a:r>
            <a:r>
              <a:rPr lang="en-US" sz="2400" dirty="0">
                <a:solidFill>
                  <a:srgbClr val="FFFF66"/>
                </a:solidFill>
              </a:rPr>
              <a:t> Nine Weeks Important Dates</a:t>
            </a:r>
          </a:p>
        </p:txBody>
      </p:sp>
      <p:pic>
        <p:nvPicPr>
          <p:cNvPr id="8195" name="Picture 11" descr="j0233229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14400" y="1143000"/>
            <a:ext cx="2427288" cy="1981200"/>
          </a:xfrm>
          <a:noFill/>
        </p:spPr>
      </p:pic>
      <p:pic>
        <p:nvPicPr>
          <p:cNvPr id="8198" name="Picture 13" descr="j0233229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562600" y="1143000"/>
            <a:ext cx="2427288" cy="1981200"/>
          </a:xfrm>
          <a:noFill/>
        </p:spPr>
      </p:pic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533400" y="1600200"/>
            <a:ext cx="7696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838200" y="3124200"/>
            <a:ext cx="7239000" cy="29484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Labor Day…………………………….. 9/2/19</a:t>
            </a:r>
          </a:p>
          <a:p>
            <a:pPr algn="l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Mid-Term……………………………..9/13/19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End of 1</a:t>
            </a:r>
            <a:r>
              <a:rPr lang="en-US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Nine Weeks………… 10/11/19</a:t>
            </a:r>
          </a:p>
          <a:p>
            <a:pPr algn="l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Planning Day………............... 10/14/19</a:t>
            </a:r>
          </a:p>
          <a:p>
            <a:pPr algn="l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Reports Cards Go Home…….. 10/25/19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2133600"/>
            <a:ext cx="9067800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Mrs. Driver’s Website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www.Drivercivics.weebly.com</a:t>
            </a:r>
          </a:p>
        </p:txBody>
      </p:sp>
    </p:spTree>
    <p:extLst>
      <p:ext uri="{BB962C8B-B14F-4D97-AF65-F5344CB8AC3E}">
        <p14:creationId xmlns:p14="http://schemas.microsoft.com/office/powerpoint/2010/main" val="277921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.9|1.6|2.6|1.2|1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0.9|1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</TotalTime>
  <Words>267</Words>
  <Application>Microsoft Office PowerPoint</Application>
  <PresentationFormat>On-screen Show (4:3)</PresentationFormat>
  <Paragraphs>63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Calibri</vt:lpstr>
      <vt:lpstr>Lucida Sans</vt:lpstr>
      <vt:lpstr>Tahoma</vt:lpstr>
      <vt:lpstr>Wingdings</vt:lpstr>
      <vt:lpstr>Wingdings 2</vt:lpstr>
      <vt:lpstr>Wingdings 3</vt:lpstr>
      <vt:lpstr>Apex</vt:lpstr>
      <vt:lpstr>Mrs. Driver 7th Grade  Civics</vt:lpstr>
      <vt:lpstr>EOC EXAM INFORMATION</vt:lpstr>
      <vt:lpstr>SMS 2018-19 EOC RESULTS</vt:lpstr>
      <vt:lpstr>PowerPoint Presentation</vt:lpstr>
      <vt:lpstr>PowerPoint Presentation</vt:lpstr>
      <vt:lpstr>1st Nine Weeks Important Dates</vt:lpstr>
      <vt:lpstr>PowerPoint Presentation</vt:lpstr>
    </vt:vector>
  </TitlesOfParts>
  <Company>Santarosa County District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WootenT</dc:creator>
  <cp:lastModifiedBy>Driver, Tracee</cp:lastModifiedBy>
  <cp:revision>137</cp:revision>
  <cp:lastPrinted>2019-08-07T15:27:55Z</cp:lastPrinted>
  <dcterms:created xsi:type="dcterms:W3CDTF">2004-12-22T15:30:51Z</dcterms:created>
  <dcterms:modified xsi:type="dcterms:W3CDTF">2019-08-07T17:54:15Z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